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crdownload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8"/>
  </p:notesMasterIdLst>
  <p:sldIdLst>
    <p:sldId id="269" r:id="rId2"/>
    <p:sldId id="293" r:id="rId3"/>
    <p:sldId id="294" r:id="rId4"/>
    <p:sldId id="296" r:id="rId5"/>
    <p:sldId id="300" r:id="rId6"/>
    <p:sldId id="301" r:id="rId7"/>
    <p:sldId id="302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5" r:id="rId19"/>
    <p:sldId id="314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63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52" r:id="rId57"/>
    <p:sldId id="353" r:id="rId58"/>
    <p:sldId id="354" r:id="rId59"/>
    <p:sldId id="355" r:id="rId60"/>
    <p:sldId id="356" r:id="rId61"/>
    <p:sldId id="357" r:id="rId62"/>
    <p:sldId id="358" r:id="rId63"/>
    <p:sldId id="359" r:id="rId64"/>
    <p:sldId id="360" r:id="rId65"/>
    <p:sldId id="361" r:id="rId66"/>
    <p:sldId id="362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6DBA2-E772-4A95-BA49-59C84C822D56}" type="datetimeFigureOut">
              <a:rPr lang="fr-FR" smtClean="0"/>
              <a:t>30/01/2017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548A0-FF0A-4F5A-9F33-E72AFAD6999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79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993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792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6565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4939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500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287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4482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539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449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197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82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335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63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0476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2753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771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967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3611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1979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504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091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8694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734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1965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0750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1578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321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4364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590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145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047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0084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263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41567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474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42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364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750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9299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8077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EBC05-2545-4B06-B820-0863941A7153}" type="datetimeFigureOut">
              <a:rPr lang="fr-FR" smtClean="0"/>
              <a:t>30/01/2017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CEC0700-D8A1-4E86-8773-220125A912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549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crdownload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Détermination d’un Plan d’évacuation incendie</a:t>
            </a:r>
            <a:br>
              <a:rPr lang="fr-FR" dirty="0"/>
            </a:br>
            <a:endParaRPr lang="fr-FR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Etude locale et générale d’une évacuation</a:t>
            </a:r>
          </a:p>
          <a:p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1312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6" y="5959683"/>
            <a:ext cx="247650" cy="231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164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5" y="5187520"/>
            <a:ext cx="247650" cy="231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98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948379" y="5178558"/>
            <a:ext cx="247650" cy="231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72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5428957" y="5178558"/>
            <a:ext cx="247650" cy="231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93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5" y="4404642"/>
            <a:ext cx="247650" cy="231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109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948380" y="4401089"/>
            <a:ext cx="247650" cy="231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19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7690745" y="4397433"/>
            <a:ext cx="247650" cy="231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09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948380" y="4397433"/>
            <a:ext cx="247650" cy="231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cation Sign 32"/>
          <p:cNvSpPr/>
          <p:nvPr/>
        </p:nvSpPr>
        <p:spPr>
          <a:xfrm>
            <a:off x="7575508" y="4281842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232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6" y="4414657"/>
            <a:ext cx="247650" cy="231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cation Sign 32"/>
          <p:cNvSpPr/>
          <p:nvPr/>
        </p:nvSpPr>
        <p:spPr>
          <a:xfrm>
            <a:off x="7575508" y="4281842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Multiplication Sign 33"/>
          <p:cNvSpPr/>
          <p:nvPr/>
        </p:nvSpPr>
        <p:spPr>
          <a:xfrm>
            <a:off x="6832273" y="42882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570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7" y="2119526"/>
            <a:ext cx="247650" cy="231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cation Sign 32"/>
          <p:cNvSpPr/>
          <p:nvPr/>
        </p:nvSpPr>
        <p:spPr>
          <a:xfrm>
            <a:off x="7575508" y="4281842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Multiplication Sign 33"/>
          <p:cNvSpPr/>
          <p:nvPr/>
        </p:nvSpPr>
        <p:spPr>
          <a:xfrm>
            <a:off x="6843830" y="4289151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Multiplication Sign 34"/>
          <p:cNvSpPr/>
          <p:nvPr/>
        </p:nvSpPr>
        <p:spPr>
          <a:xfrm>
            <a:off x="6064777" y="4278122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Multiplication Sign 35"/>
          <p:cNvSpPr/>
          <p:nvPr/>
        </p:nvSpPr>
        <p:spPr>
          <a:xfrm>
            <a:off x="6843830" y="3551464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Multiplication Sign 36"/>
          <p:cNvSpPr/>
          <p:nvPr/>
        </p:nvSpPr>
        <p:spPr>
          <a:xfrm>
            <a:off x="6071910" y="3514523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Multiplication Sign 37"/>
          <p:cNvSpPr/>
          <p:nvPr/>
        </p:nvSpPr>
        <p:spPr>
          <a:xfrm>
            <a:off x="5317355" y="4271269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Multiplication Sign 38"/>
          <p:cNvSpPr/>
          <p:nvPr/>
        </p:nvSpPr>
        <p:spPr>
          <a:xfrm>
            <a:off x="5306189" y="2003932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63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722" y="499005"/>
            <a:ext cx="8683870" cy="59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2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21310" y="3790926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43419" y="381021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870935" y="416224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88400" y="450906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586981" y="4518642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311504" y="415679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2676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27537" y="3390352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6200" y="3400627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480119" y="4142896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94373" y="4919667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598083" y="4926018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699256" y="4158997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13251" y="3767299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97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18799" y="2971399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146306" y="339053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470518" y="4552423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98664" y="5331879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595230" y="534453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06422" y="374794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Multiplication Sign 126"/>
          <p:cNvSpPr/>
          <p:nvPr/>
        </p:nvSpPr>
        <p:spPr>
          <a:xfrm>
            <a:off x="6515825" y="336752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330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034699" y="2963156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480780" y="4159241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88970" y="572237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208703" y="533765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306392" y="375777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690755" y="374795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6520837" y="33749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6200" y="3390998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645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605350" y="2971033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955293" y="339137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73350" y="4158997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4706222" y="5716217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5465219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7692137" y="373799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12948" y="3752958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212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225067" y="2969367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62675" y="375777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0064" y="3752958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7686127" y="373799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58361" y="56850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86938" y="5716461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41645" y="3393152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874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624753" y="296911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44321" y="2983856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92136" y="6123538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44779" y="4151827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21793" y="3752958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0598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044005" y="2959162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954702" y="2973802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880721" y="6123538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044693" y="4542812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699970" y="336320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60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05557" y="297847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7324309" y="2991823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906246" y="6520689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53928" y="416122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4566" y="336376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0840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/>
          <p:cNvSpPr/>
          <p:nvPr/>
        </p:nvSpPr>
        <p:spPr>
          <a:xfrm>
            <a:off x="6943309" y="2991823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72653" y="4555777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05041" y="296371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833504" y="2965468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94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360612" y="263769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618835"/>
            <a:ext cx="7835348" cy="52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85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/>
          <p:cNvSpPr/>
          <p:nvPr/>
        </p:nvSpPr>
        <p:spPr>
          <a:xfrm>
            <a:off x="6533734" y="2991823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4566" y="256366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422335" y="2965149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52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/>
          <p:cNvSpPr/>
          <p:nvPr/>
        </p:nvSpPr>
        <p:spPr>
          <a:xfrm>
            <a:off x="6943309" y="2582248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4566" y="296371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422335" y="255557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9104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05041" y="336376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24780" y="297970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831910" y="2565099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92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14616" y="335424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4305" y="257965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430590" y="256588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6597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905141" y="335424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4305" y="296065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021015" y="257541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4941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124730" y="297970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05091" y="335424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212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143780" y="1770029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14616" y="376381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337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4305" y="1770029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05091" y="335424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247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05041" y="335424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4" name="Multiplication Sign 273"/>
          <p:cNvSpPr/>
          <p:nvPr/>
        </p:nvSpPr>
        <p:spPr>
          <a:xfrm>
            <a:off x="6518428" y="17566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534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04991" y="335424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4" name="Multiplication Sign 273"/>
          <p:cNvSpPr/>
          <p:nvPr/>
        </p:nvSpPr>
        <p:spPr>
          <a:xfrm>
            <a:off x="6518428" y="17566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5" name="Multiplication Sign 274"/>
          <p:cNvSpPr/>
          <p:nvPr/>
        </p:nvSpPr>
        <p:spPr>
          <a:xfrm>
            <a:off x="8088344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200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619250"/>
            <a:ext cx="7815470" cy="52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8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4" name="Multiplication Sign 273"/>
          <p:cNvSpPr/>
          <p:nvPr/>
        </p:nvSpPr>
        <p:spPr>
          <a:xfrm>
            <a:off x="6518428" y="17566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5" name="Multiplication Sign 274"/>
          <p:cNvSpPr/>
          <p:nvPr/>
        </p:nvSpPr>
        <p:spPr>
          <a:xfrm>
            <a:off x="8088344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6" name="Multiplication Sign 275"/>
          <p:cNvSpPr/>
          <p:nvPr/>
        </p:nvSpPr>
        <p:spPr>
          <a:xfrm>
            <a:off x="7678769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462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Simulation Locale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Pourquoi?</a:t>
            </a:r>
          </a:p>
          <a:p>
            <a:pPr lvl="1"/>
            <a:r>
              <a:rPr lang="fr-FR" dirty="0"/>
              <a:t>Pour un débit local</a:t>
            </a:r>
          </a:p>
          <a:p>
            <a:pPr lvl="1"/>
            <a:r>
              <a:rPr lang="fr-FR" dirty="0"/>
              <a:t>Et une étude du régime transitoire</a:t>
            </a:r>
          </a:p>
        </p:txBody>
      </p:sp>
    </p:spTree>
    <p:extLst>
      <p:ext uri="{BB962C8B-B14F-4D97-AF65-F5344CB8AC3E}">
        <p14:creationId xmlns:p14="http://schemas.microsoft.com/office/powerpoint/2010/main" val="340098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Choix de la modélisation</a:t>
            </a:r>
          </a:p>
          <a:p>
            <a:pPr lvl="1"/>
            <a:r>
              <a:rPr lang="fr-FR" dirty="0"/>
              <a:t>Utilisation d’une bibliothèque python</a:t>
            </a:r>
          </a:p>
          <a:p>
            <a:pPr lvl="1"/>
            <a:r>
              <a:rPr lang="fr-FR" dirty="0"/>
              <a:t>Représentation d’une salle par un fichier JSON</a:t>
            </a:r>
          </a:p>
        </p:txBody>
      </p:sp>
    </p:spTree>
    <p:extLst>
      <p:ext uri="{BB962C8B-B14F-4D97-AF65-F5344CB8AC3E}">
        <p14:creationId xmlns:p14="http://schemas.microsoft.com/office/powerpoint/2010/main" val="192249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Image d’une salle</a:t>
            </a:r>
          </a:p>
        </p:txBody>
      </p:sp>
    </p:spTree>
    <p:extLst>
      <p:ext uri="{BB962C8B-B14F-4D97-AF65-F5344CB8AC3E}">
        <p14:creationId xmlns:p14="http://schemas.microsoft.com/office/powerpoint/2010/main" val="17160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Déplacement des gens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Test avec points + schéma</a:t>
            </a:r>
          </a:p>
          <a:p>
            <a:r>
              <a:rPr lang="fr-FR" dirty="0"/>
              <a:t>Test lancer de rayon + Biblio + schéma</a:t>
            </a:r>
          </a:p>
        </p:txBody>
      </p:sp>
    </p:spTree>
    <p:extLst>
      <p:ext uri="{BB962C8B-B14F-4D97-AF65-F5344CB8AC3E}">
        <p14:creationId xmlns:p14="http://schemas.microsoft.com/office/powerpoint/2010/main" val="296576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43" y="-1"/>
            <a:ext cx="7003861" cy="6864039"/>
          </a:xfrm>
        </p:spPr>
      </p:pic>
      <p:cxnSp>
        <p:nvCxnSpPr>
          <p:cNvPr id="8" name="Straight Arrow Connector 7"/>
          <p:cNvCxnSpPr/>
          <p:nvPr/>
        </p:nvCxnSpPr>
        <p:spPr>
          <a:xfrm>
            <a:off x="4788568" y="3168316"/>
            <a:ext cx="328864" cy="77804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71411" y="6745705"/>
            <a:ext cx="513347" cy="11229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470358" y="3432018"/>
            <a:ext cx="192505" cy="63465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986337" y="4322354"/>
            <a:ext cx="256674" cy="67476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162800" y="1956144"/>
            <a:ext cx="200527" cy="63465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018547" y="6484524"/>
            <a:ext cx="770021" cy="18899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868653" y="5164565"/>
            <a:ext cx="601578" cy="5143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942243" y="8517"/>
            <a:ext cx="7003861" cy="385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 rot="5400000">
            <a:off x="-743429" y="3309424"/>
            <a:ext cx="7003861" cy="385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 rot="5400000">
            <a:off x="6604594" y="3317942"/>
            <a:ext cx="7003861" cy="385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 rot="5400000">
            <a:off x="-904781" y="3317941"/>
            <a:ext cx="7003861" cy="385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92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/>
          <p:cNvPicPr/>
          <p:nvPr/>
        </p:nvPicPr>
        <p:blipFill>
          <a:blip r:embed="rId2"/>
          <a:stretch/>
        </p:blipFill>
        <p:spPr>
          <a:xfrm>
            <a:off x="2308320" y="7560"/>
            <a:ext cx="7619040" cy="6857640"/>
          </a:xfrm>
          <a:prstGeom prst="rect">
            <a:avLst/>
          </a:prstGeom>
          <a:ln>
            <a:noFill/>
          </a:ln>
        </p:spPr>
      </p:pic>
      <p:sp>
        <p:nvSpPr>
          <p:cNvPr id="220" name="CustomShape 1"/>
          <p:cNvSpPr/>
          <p:nvPr/>
        </p:nvSpPr>
        <p:spPr>
          <a:xfrm>
            <a:off x="7639200" y="1535040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CustomShape 2"/>
          <p:cNvSpPr/>
          <p:nvPr/>
        </p:nvSpPr>
        <p:spPr>
          <a:xfrm>
            <a:off x="7783560" y="17514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33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CustomShape 3"/>
          <p:cNvSpPr/>
          <p:nvPr/>
        </p:nvSpPr>
        <p:spPr>
          <a:xfrm>
            <a:off x="8107560" y="17514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4"/>
          <p:cNvSpPr/>
          <p:nvPr/>
        </p:nvSpPr>
        <p:spPr>
          <a:xfrm>
            <a:off x="7783560" y="1283400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8107560" y="1283400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8251560" y="1499400"/>
            <a:ext cx="91440" cy="91440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7"/>
          <p:cNvSpPr/>
          <p:nvPr/>
        </p:nvSpPr>
        <p:spPr>
          <a:xfrm>
            <a:off x="7639560" y="1535400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51043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26"/>
          <p:cNvPicPr/>
          <p:nvPr/>
        </p:nvPicPr>
        <p:blipFill>
          <a:blip r:embed="rId2"/>
          <a:stretch/>
        </p:blipFill>
        <p:spPr>
          <a:xfrm>
            <a:off x="2640600" y="-1005840"/>
            <a:ext cx="8149320" cy="7863840"/>
          </a:xfrm>
          <a:prstGeom prst="rect">
            <a:avLst/>
          </a:prstGeom>
          <a:ln>
            <a:noFill/>
          </a:ln>
        </p:spPr>
      </p:pic>
      <p:sp>
        <p:nvSpPr>
          <p:cNvPr id="228" name="Line 1"/>
          <p:cNvSpPr/>
          <p:nvPr/>
        </p:nvSpPr>
        <p:spPr>
          <a:xfrm>
            <a:off x="8042400" y="1395720"/>
            <a:ext cx="634320" cy="5083560"/>
          </a:xfrm>
          <a:prstGeom prst="line">
            <a:avLst/>
          </a:prstGeom>
          <a:ln w="12600">
            <a:solidFill>
              <a:srgbClr val="66FF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Line 2"/>
          <p:cNvSpPr/>
          <p:nvPr/>
        </p:nvSpPr>
        <p:spPr>
          <a:xfrm>
            <a:off x="7936920" y="1611720"/>
            <a:ext cx="316800" cy="27072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Line 3"/>
          <p:cNvSpPr/>
          <p:nvPr/>
        </p:nvSpPr>
        <p:spPr>
          <a:xfrm flipH="1">
            <a:off x="7989840" y="1611720"/>
            <a:ext cx="211320" cy="21636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Line 4"/>
          <p:cNvSpPr/>
          <p:nvPr/>
        </p:nvSpPr>
        <p:spPr>
          <a:xfrm flipH="1">
            <a:off x="7355880" y="1395720"/>
            <a:ext cx="686520" cy="324360"/>
          </a:xfrm>
          <a:prstGeom prst="line">
            <a:avLst/>
          </a:prstGeom>
          <a:ln>
            <a:solidFill>
              <a:srgbClr val="66FF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80164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Line 1"/>
          <p:cNvSpPr/>
          <p:nvPr/>
        </p:nvSpPr>
        <p:spPr>
          <a:xfrm>
            <a:off x="8042400" y="1395720"/>
            <a:ext cx="634320" cy="5083560"/>
          </a:xfrm>
          <a:prstGeom prst="line">
            <a:avLst/>
          </a:prstGeom>
          <a:ln w="12600">
            <a:solidFill>
              <a:srgbClr val="66FF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Line 2"/>
          <p:cNvSpPr/>
          <p:nvPr/>
        </p:nvSpPr>
        <p:spPr>
          <a:xfrm>
            <a:off x="7936920" y="1611720"/>
            <a:ext cx="316800" cy="27072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Line 3"/>
          <p:cNvSpPr/>
          <p:nvPr/>
        </p:nvSpPr>
        <p:spPr>
          <a:xfrm flipH="1">
            <a:off x="7989840" y="1611720"/>
            <a:ext cx="211320" cy="21636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Line 4"/>
          <p:cNvSpPr/>
          <p:nvPr/>
        </p:nvSpPr>
        <p:spPr>
          <a:xfrm flipH="1">
            <a:off x="7355880" y="1395720"/>
            <a:ext cx="686520" cy="324360"/>
          </a:xfrm>
          <a:prstGeom prst="line">
            <a:avLst/>
          </a:prstGeom>
          <a:ln>
            <a:solidFill>
              <a:srgbClr val="66FF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mélenchon et incendi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2" r="39098"/>
          <a:stretch/>
        </p:blipFill>
        <p:spPr>
          <a:xfrm>
            <a:off x="2736719" y="323849"/>
            <a:ext cx="6816563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0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MPSTAR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43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618835"/>
            <a:ext cx="7835349" cy="52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0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150" y="0"/>
            <a:ext cx="69977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89657" y="8517"/>
            <a:ext cx="7156448" cy="385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 rot="5400000">
            <a:off x="-904781" y="3317941"/>
            <a:ext cx="7003861" cy="385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rot="5400000">
            <a:off x="6412089" y="3125438"/>
            <a:ext cx="7003861" cy="7700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3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150" y="0"/>
            <a:ext cx="699769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89657" y="8517"/>
            <a:ext cx="7156448" cy="385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 rot="5400000">
            <a:off x="-904781" y="3317941"/>
            <a:ext cx="7003861" cy="385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 rot="5400000">
            <a:off x="6412089" y="3125438"/>
            <a:ext cx="7003861" cy="7700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743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150" y="0"/>
            <a:ext cx="699769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89657" y="8517"/>
            <a:ext cx="7156448" cy="385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 rot="5400000">
            <a:off x="-904781" y="3317941"/>
            <a:ext cx="7003861" cy="3850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 rot="5400000">
            <a:off x="6412089" y="3125438"/>
            <a:ext cx="7003861" cy="7700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60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Récupération des données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Quand est ce que les gens sont sortis?</a:t>
            </a:r>
          </a:p>
          <a:p>
            <a:r>
              <a:rPr lang="fr-FR" dirty="0"/>
              <a:t>Récupération des données par écouteur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396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99510"/>
            <a:ext cx="7315215" cy="54589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8392" y="699510"/>
            <a:ext cx="244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Personnes</a:t>
            </a:r>
            <a:r>
              <a:rPr lang="fr-FR" b="1" dirty="0">
                <a:ln w="6600">
                  <a:solidFill>
                    <a:srgbClr val="00B05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fr-FR" b="1" dirty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sorties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11978" y="5789157"/>
            <a:ext cx="244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Temps (secondes)</a:t>
            </a:r>
          </a:p>
        </p:txBody>
      </p:sp>
    </p:spTree>
    <p:extLst>
      <p:ext uri="{BB962C8B-B14F-4D97-AF65-F5344CB8AC3E}">
        <p14:creationId xmlns:p14="http://schemas.microsoft.com/office/powerpoint/2010/main" val="356955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des données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Lissage</a:t>
            </a:r>
          </a:p>
          <a:p>
            <a:r>
              <a:rPr lang="fr-FR" dirty="0"/>
              <a:t>Dérivation</a:t>
            </a:r>
          </a:p>
        </p:txBody>
      </p:sp>
    </p:spTree>
    <p:extLst>
      <p:ext uri="{BB962C8B-B14F-4D97-AF65-F5344CB8AC3E}">
        <p14:creationId xmlns:p14="http://schemas.microsoft.com/office/powerpoint/2010/main" val="293109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Lissage et dérivation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… la dérivation marche pas</a:t>
            </a:r>
          </a:p>
        </p:txBody>
      </p:sp>
    </p:spTree>
    <p:extLst>
      <p:ext uri="{BB962C8B-B14F-4D97-AF65-F5344CB8AC3E}">
        <p14:creationId xmlns:p14="http://schemas.microsoft.com/office/powerpoint/2010/main" val="149538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de la dérivée première à l’</a:t>
            </a:r>
            <a:r>
              <a:rPr lang="fr-FR" dirty="0" err="1"/>
              <a:t>odre</a:t>
            </a:r>
            <a:r>
              <a:rPr lang="fr-FR" dirty="0"/>
              <a:t> 1 à l’aide de 2 points d’appuis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fr-F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fr-FR" sz="2000" b="0" dirty="0"/>
                  <a:t>On a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</a:t>
                </a:r>
                <a:r>
                  <a:rPr lang="fr-FR" b="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fromule</a:t>
                </a:r>
                <a:r>
                  <a:rPr lang="fr-F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de Taylor-Young)			</a:t>
                </a:r>
                <a:endParaRPr lang="fr-FR" sz="1200" dirty="0"/>
              </a:p>
              <a:p>
                <a:endParaRPr lang="fr-FR" sz="1200" dirty="0"/>
              </a:p>
              <a:p>
                <a:pPr marL="0" indent="0">
                  <a:buNone/>
                </a:pPr>
                <a:r>
                  <a:rPr lang="fr-FR" sz="1200" dirty="0"/>
                  <a:t>	</a:t>
                </a:r>
              </a:p>
              <a:p>
                <a:pPr marL="0" indent="0">
                  <a:buNone/>
                </a:pPr>
                <a:endParaRPr lang="fr-FR" sz="1200" dirty="0"/>
              </a:p>
              <a:p>
                <a:pPr marL="0" indent="0">
                  <a:buNone/>
                </a:pPr>
                <a:endParaRPr lang="fr-FR" sz="1200" dirty="0"/>
              </a:p>
              <a:p>
                <a:pPr marL="0" indent="0">
                  <a:buNone/>
                </a:pPr>
                <a:endParaRPr lang="fr-FR" sz="1200" dirty="0"/>
              </a:p>
              <a:p>
                <a:pPr marL="0" indent="0">
                  <a:buNone/>
                </a:pPr>
                <a:r>
                  <a:rPr lang="fr-FR" sz="1200" dirty="0"/>
                  <a:t>		</a:t>
                </a:r>
                <a:r>
                  <a:rPr lang="fr-FR" sz="3200" dirty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d>
                  </m:oMath>
                </a14:m>
                <a:r>
                  <a:rPr lang="fr-FR" sz="2400" dirty="0"/>
                  <a:t> +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93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3293474"/>
                <a:ext cx="12870180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+8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−8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474"/>
                <a:ext cx="12870180" cy="1060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/>
              <a:t>Méthode de la dérivée première à l’odre 4 à l’aide de 5 points d’appuis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316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" t="7146" r="7421" b="3614"/>
          <a:stretch/>
        </p:blipFill>
        <p:spPr>
          <a:xfrm>
            <a:off x="1800225" y="0"/>
            <a:ext cx="9305925" cy="46863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800225" y="5320771"/>
            <a:ext cx="1195139" cy="1604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00222" y="5870930"/>
            <a:ext cx="1195139" cy="160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800222" y="6405047"/>
            <a:ext cx="1195139" cy="1604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2305" y="5152147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expérimental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2305" y="5686264"/>
            <a:ext cx="530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Débit obtenu à l’aide de 2 points avoisinants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2305" y="6236423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Débit obtenu avec 5 points avoisinants</a:t>
            </a:r>
          </a:p>
        </p:txBody>
      </p:sp>
    </p:spTree>
    <p:extLst>
      <p:ext uri="{BB962C8B-B14F-4D97-AF65-F5344CB8AC3E}">
        <p14:creationId xmlns:p14="http://schemas.microsoft.com/office/powerpoint/2010/main" val="316678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399496" y="2610517"/>
            <a:ext cx="2419224" cy="2405030"/>
            <a:chOff x="2399496" y="2610517"/>
            <a:chExt cx="2419224" cy="2405030"/>
          </a:xfrm>
        </p:grpSpPr>
        <p:sp>
          <p:nvSpPr>
            <p:cNvPr id="105" name="Oval 104"/>
            <p:cNvSpPr/>
            <p:nvPr/>
          </p:nvSpPr>
          <p:spPr>
            <a:xfrm>
              <a:off x="3448921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3971410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2399496" y="4695938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Oval 107"/>
            <p:cNvSpPr/>
            <p:nvPr/>
          </p:nvSpPr>
          <p:spPr>
            <a:xfrm>
              <a:off x="3448921" y="2610517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Oval 108"/>
            <p:cNvSpPr/>
            <p:nvPr/>
          </p:nvSpPr>
          <p:spPr>
            <a:xfrm>
              <a:off x="4493277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Oval 109"/>
            <p:cNvSpPr/>
            <p:nvPr/>
          </p:nvSpPr>
          <p:spPr>
            <a:xfrm>
              <a:off x="3971410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1" name="Oval 110"/>
            <p:cNvSpPr/>
            <p:nvPr/>
          </p:nvSpPr>
          <p:spPr>
            <a:xfrm>
              <a:off x="3448921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Oval 111"/>
            <p:cNvSpPr/>
            <p:nvPr/>
          </p:nvSpPr>
          <p:spPr>
            <a:xfrm>
              <a:off x="2926432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Oval 112"/>
            <p:cNvSpPr/>
            <p:nvPr/>
          </p:nvSpPr>
          <p:spPr>
            <a:xfrm>
              <a:off x="3448921" y="3131099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Oval 113"/>
            <p:cNvSpPr/>
            <p:nvPr/>
          </p:nvSpPr>
          <p:spPr>
            <a:xfrm>
              <a:off x="2926432" y="4172264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5" name="Oval 114"/>
            <p:cNvSpPr/>
            <p:nvPr/>
          </p:nvSpPr>
          <p:spPr>
            <a:xfrm>
              <a:off x="2927054" y="46959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6" name="Oval 115"/>
            <p:cNvSpPr/>
            <p:nvPr/>
          </p:nvSpPr>
          <p:spPr>
            <a:xfrm>
              <a:off x="2399496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17" name="Straight Arrow Connector 116"/>
            <p:cNvCxnSpPr>
              <a:cxnSpLocks/>
              <a:stCxn id="116" idx="6"/>
              <a:endCxn id="114" idx="2"/>
            </p:cNvCxnSpPr>
            <p:nvPr/>
          </p:nvCxnSpPr>
          <p:spPr>
            <a:xfrm>
              <a:off x="2724939" y="4332069"/>
              <a:ext cx="20149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cxnSpLocks/>
              <a:stCxn id="112" idx="4"/>
              <a:endCxn id="114" idx="0"/>
            </p:cNvCxnSpPr>
            <p:nvPr/>
          </p:nvCxnSpPr>
          <p:spPr>
            <a:xfrm>
              <a:off x="3089154" y="3971291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cxnSpLocks/>
              <a:stCxn id="114" idx="4"/>
              <a:endCxn id="115" idx="0"/>
            </p:cNvCxnSpPr>
            <p:nvPr/>
          </p:nvCxnSpPr>
          <p:spPr>
            <a:xfrm>
              <a:off x="3089154" y="4491873"/>
              <a:ext cx="622" cy="20406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cxnSpLocks/>
              <a:stCxn id="115" idx="2"/>
              <a:endCxn id="107" idx="6"/>
            </p:cNvCxnSpPr>
            <p:nvPr/>
          </p:nvCxnSpPr>
          <p:spPr>
            <a:xfrm flipH="1">
              <a:off x="2724939" y="4855743"/>
              <a:ext cx="2021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cxnSpLocks/>
              <a:stCxn id="105" idx="2"/>
              <a:endCxn id="114" idx="6"/>
            </p:cNvCxnSpPr>
            <p:nvPr/>
          </p:nvCxnSpPr>
          <p:spPr>
            <a:xfrm flipH="1">
              <a:off x="3251875" y="4332069"/>
              <a:ext cx="1970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cxnSpLocks/>
              <a:stCxn id="112" idx="6"/>
              <a:endCxn id="111" idx="2"/>
            </p:cNvCxnSpPr>
            <p:nvPr/>
          </p:nvCxnSpPr>
          <p:spPr>
            <a:xfrm>
              <a:off x="3251875" y="3811486"/>
              <a:ext cx="1970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cxnSpLocks/>
              <a:stCxn id="111" idx="0"/>
              <a:endCxn id="113" idx="4"/>
            </p:cNvCxnSpPr>
            <p:nvPr/>
          </p:nvCxnSpPr>
          <p:spPr>
            <a:xfrm flipV="1">
              <a:off x="3611643" y="3450708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cxnSpLocks/>
              <a:stCxn id="113" idx="0"/>
              <a:endCxn id="108" idx="4"/>
            </p:cNvCxnSpPr>
            <p:nvPr/>
          </p:nvCxnSpPr>
          <p:spPr>
            <a:xfrm flipV="1">
              <a:off x="3611643" y="2930126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cxnSpLocks/>
              <a:stCxn id="110" idx="2"/>
              <a:endCxn id="111" idx="6"/>
            </p:cNvCxnSpPr>
            <p:nvPr/>
          </p:nvCxnSpPr>
          <p:spPr>
            <a:xfrm flipH="1">
              <a:off x="3774364" y="3811486"/>
              <a:ext cx="1970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cxnSpLocks/>
              <a:stCxn id="109" idx="2"/>
              <a:endCxn id="110" idx="6"/>
            </p:cNvCxnSpPr>
            <p:nvPr/>
          </p:nvCxnSpPr>
          <p:spPr>
            <a:xfrm flipH="1">
              <a:off x="4296853" y="3811486"/>
              <a:ext cx="19642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cxnSpLocks/>
              <a:stCxn id="106" idx="0"/>
              <a:endCxn id="110" idx="4"/>
            </p:cNvCxnSpPr>
            <p:nvPr/>
          </p:nvCxnSpPr>
          <p:spPr>
            <a:xfrm flipV="1">
              <a:off x="4134131" y="3971291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3971410" y="1535723"/>
            <a:ext cx="1892908" cy="2956150"/>
            <a:chOff x="3971410" y="1535723"/>
            <a:chExt cx="1892908" cy="2956150"/>
          </a:xfrm>
        </p:grpSpPr>
        <p:sp>
          <p:nvSpPr>
            <p:cNvPr id="90" name="Oval 89"/>
            <p:cNvSpPr/>
            <p:nvPr/>
          </p:nvSpPr>
          <p:spPr>
            <a:xfrm>
              <a:off x="5538875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Oval 90"/>
            <p:cNvSpPr/>
            <p:nvPr/>
          </p:nvSpPr>
          <p:spPr>
            <a:xfrm>
              <a:off x="5016387" y="1535723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Oval 91"/>
            <p:cNvSpPr/>
            <p:nvPr/>
          </p:nvSpPr>
          <p:spPr>
            <a:xfrm>
              <a:off x="5016387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Oval 92"/>
            <p:cNvSpPr/>
            <p:nvPr/>
          </p:nvSpPr>
          <p:spPr>
            <a:xfrm>
              <a:off x="5016387" y="312249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Oval 93"/>
            <p:cNvSpPr/>
            <p:nvPr/>
          </p:nvSpPr>
          <p:spPr>
            <a:xfrm>
              <a:off x="5016387" y="2590413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Oval 94"/>
            <p:cNvSpPr/>
            <p:nvPr/>
          </p:nvSpPr>
          <p:spPr>
            <a:xfrm>
              <a:off x="5016387" y="2064915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Oval 95"/>
            <p:cNvSpPr/>
            <p:nvPr/>
          </p:nvSpPr>
          <p:spPr>
            <a:xfrm>
              <a:off x="3971410" y="311808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5538875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8" name="Straight Arrow Connector 97"/>
            <p:cNvCxnSpPr>
              <a:cxnSpLocks/>
              <a:stCxn id="96" idx="6"/>
              <a:endCxn id="93" idx="2"/>
            </p:cNvCxnSpPr>
            <p:nvPr/>
          </p:nvCxnSpPr>
          <p:spPr>
            <a:xfrm>
              <a:off x="4296853" y="3277893"/>
              <a:ext cx="719534" cy="440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cxnSpLocks/>
              <a:stCxn id="94" idx="0"/>
              <a:endCxn id="95" idx="4"/>
            </p:cNvCxnSpPr>
            <p:nvPr/>
          </p:nvCxnSpPr>
          <p:spPr>
            <a:xfrm flipV="1">
              <a:off x="5179109" y="2384524"/>
              <a:ext cx="0" cy="20588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cxnSpLocks/>
              <a:stCxn id="95" idx="0"/>
              <a:endCxn id="91" idx="4"/>
            </p:cNvCxnSpPr>
            <p:nvPr/>
          </p:nvCxnSpPr>
          <p:spPr>
            <a:xfrm flipV="1">
              <a:off x="5179109" y="1855332"/>
              <a:ext cx="0" cy="2095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cxnSpLocks/>
              <a:stCxn id="93" idx="0"/>
              <a:endCxn id="94" idx="4"/>
            </p:cNvCxnSpPr>
            <p:nvPr/>
          </p:nvCxnSpPr>
          <p:spPr>
            <a:xfrm flipV="1">
              <a:off x="5179109" y="2910021"/>
              <a:ext cx="0" cy="21246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cxnSpLocks/>
              <a:stCxn id="92" idx="0"/>
              <a:endCxn id="93" idx="4"/>
            </p:cNvCxnSpPr>
            <p:nvPr/>
          </p:nvCxnSpPr>
          <p:spPr>
            <a:xfrm flipV="1">
              <a:off x="5179109" y="3442099"/>
              <a:ext cx="0" cy="2095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cxnSpLocks/>
              <a:stCxn id="97" idx="2"/>
              <a:endCxn id="92" idx="6"/>
            </p:cNvCxnSpPr>
            <p:nvPr/>
          </p:nvCxnSpPr>
          <p:spPr>
            <a:xfrm flipH="1">
              <a:off x="5341830" y="3811486"/>
              <a:ext cx="19704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cxnSpLocks/>
              <a:stCxn id="90" idx="0"/>
              <a:endCxn id="97" idx="4"/>
            </p:cNvCxnSpPr>
            <p:nvPr/>
          </p:nvCxnSpPr>
          <p:spPr>
            <a:xfrm flipV="1">
              <a:off x="5701597" y="3971291"/>
              <a:ext cx="0" cy="20097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/>
          <p:cNvCxnSpPr>
            <a:stCxn id="96" idx="4"/>
            <a:endCxn id="110" idx="0"/>
          </p:cNvCxnSpPr>
          <p:nvPr/>
        </p:nvCxnSpPr>
        <p:spPr>
          <a:xfrm>
            <a:off x="4134131" y="3437697"/>
            <a:ext cx="0" cy="213985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cxnSpLocks/>
            <a:stCxn id="109" idx="6"/>
            <a:endCxn id="92" idx="2"/>
          </p:cNvCxnSpPr>
          <p:nvPr/>
        </p:nvCxnSpPr>
        <p:spPr>
          <a:xfrm>
            <a:off x="4818720" y="3811486"/>
            <a:ext cx="19766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448921" y="4692847"/>
            <a:ext cx="2411305" cy="1917381"/>
            <a:chOff x="3448921" y="4692847"/>
            <a:chExt cx="2411305" cy="1917381"/>
          </a:xfrm>
        </p:grpSpPr>
        <p:sp>
          <p:nvSpPr>
            <p:cNvPr id="65" name="Oval 64"/>
            <p:cNvSpPr/>
            <p:nvPr/>
          </p:nvSpPr>
          <p:spPr>
            <a:xfrm>
              <a:off x="4488829" y="470485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Oval 65"/>
            <p:cNvSpPr/>
            <p:nvPr/>
          </p:nvSpPr>
          <p:spPr>
            <a:xfrm>
              <a:off x="5534783" y="4692847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3448921" y="5225438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Oval 67"/>
            <p:cNvSpPr/>
            <p:nvPr/>
          </p:nvSpPr>
          <p:spPr>
            <a:xfrm>
              <a:off x="5016387" y="6290619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Oval 68"/>
            <p:cNvSpPr/>
            <p:nvPr/>
          </p:nvSpPr>
          <p:spPr>
            <a:xfrm>
              <a:off x="5534783" y="52254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Oval 69"/>
            <p:cNvSpPr/>
            <p:nvPr/>
          </p:nvSpPr>
          <p:spPr>
            <a:xfrm>
              <a:off x="5016387" y="52254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Oval 70"/>
            <p:cNvSpPr/>
            <p:nvPr/>
          </p:nvSpPr>
          <p:spPr>
            <a:xfrm>
              <a:off x="5016387" y="4692847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Oval 71"/>
            <p:cNvSpPr/>
            <p:nvPr/>
          </p:nvSpPr>
          <p:spPr>
            <a:xfrm>
              <a:off x="4497992" y="5218075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Oval 72"/>
            <p:cNvSpPr/>
            <p:nvPr/>
          </p:nvSpPr>
          <p:spPr>
            <a:xfrm>
              <a:off x="3979597" y="52254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Oval 73"/>
            <p:cNvSpPr/>
            <p:nvPr/>
          </p:nvSpPr>
          <p:spPr>
            <a:xfrm>
              <a:off x="5016387" y="5758029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5" name="Straight Arrow Connector 74"/>
            <p:cNvCxnSpPr>
              <a:cxnSpLocks/>
              <a:stCxn id="73" idx="2"/>
              <a:endCxn id="67" idx="6"/>
            </p:cNvCxnSpPr>
            <p:nvPr/>
          </p:nvCxnSpPr>
          <p:spPr>
            <a:xfrm flipH="1">
              <a:off x="3774364" y="5385243"/>
              <a:ext cx="20523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cxnSpLocks/>
              <a:stCxn id="72" idx="2"/>
              <a:endCxn id="73" idx="6"/>
            </p:cNvCxnSpPr>
            <p:nvPr/>
          </p:nvCxnSpPr>
          <p:spPr>
            <a:xfrm flipH="1">
              <a:off x="4305040" y="5377880"/>
              <a:ext cx="192952" cy="736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cxnSpLocks/>
              <a:stCxn id="70" idx="2"/>
              <a:endCxn id="72" idx="6"/>
            </p:cNvCxnSpPr>
            <p:nvPr/>
          </p:nvCxnSpPr>
          <p:spPr>
            <a:xfrm flipH="1" flipV="1">
              <a:off x="4823435" y="5377880"/>
              <a:ext cx="192952" cy="736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cxnSpLocks/>
              <a:stCxn id="65" idx="6"/>
              <a:endCxn id="71" idx="2"/>
            </p:cNvCxnSpPr>
            <p:nvPr/>
          </p:nvCxnSpPr>
          <p:spPr>
            <a:xfrm flipV="1">
              <a:off x="4814272" y="4852651"/>
              <a:ext cx="202115" cy="1200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cxnSpLocks/>
              <a:stCxn id="71" idx="4"/>
              <a:endCxn id="70" idx="0"/>
            </p:cNvCxnSpPr>
            <p:nvPr/>
          </p:nvCxnSpPr>
          <p:spPr>
            <a:xfrm>
              <a:off x="5179108" y="5012456"/>
              <a:ext cx="0" cy="2129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cxnSpLocks/>
              <a:stCxn id="70" idx="4"/>
              <a:endCxn id="74" idx="0"/>
            </p:cNvCxnSpPr>
            <p:nvPr/>
          </p:nvCxnSpPr>
          <p:spPr>
            <a:xfrm>
              <a:off x="5179108" y="5545047"/>
              <a:ext cx="0" cy="21298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cxnSpLocks/>
              <a:stCxn id="74" idx="4"/>
              <a:endCxn id="68" idx="0"/>
            </p:cNvCxnSpPr>
            <p:nvPr/>
          </p:nvCxnSpPr>
          <p:spPr>
            <a:xfrm>
              <a:off x="5179108" y="6077637"/>
              <a:ext cx="0" cy="21298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cxnSpLocks/>
              <a:stCxn id="66" idx="2"/>
              <a:endCxn id="71" idx="6"/>
            </p:cNvCxnSpPr>
            <p:nvPr/>
          </p:nvCxnSpPr>
          <p:spPr>
            <a:xfrm flipH="1">
              <a:off x="5341830" y="4852651"/>
              <a:ext cx="19295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cxnSpLocks/>
              <a:stCxn id="69" idx="2"/>
              <a:endCxn id="70" idx="6"/>
            </p:cNvCxnSpPr>
            <p:nvPr/>
          </p:nvCxnSpPr>
          <p:spPr>
            <a:xfrm flipH="1">
              <a:off x="5341830" y="5385243"/>
              <a:ext cx="19295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>
            <a:cxnSpLocks/>
            <a:stCxn id="71" idx="0"/>
            <a:endCxn id="92" idx="4"/>
          </p:cNvCxnSpPr>
          <p:nvPr/>
        </p:nvCxnSpPr>
        <p:spPr>
          <a:xfrm flipV="1">
            <a:off x="5179108" y="3971291"/>
            <a:ext cx="0" cy="72155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cxnSpLocks/>
            <a:stCxn id="106" idx="5"/>
            <a:endCxn id="65" idx="1"/>
          </p:cNvCxnSpPr>
          <p:nvPr/>
        </p:nvCxnSpPr>
        <p:spPr>
          <a:xfrm>
            <a:off x="4249192" y="4445067"/>
            <a:ext cx="287297" cy="30659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053178" y="3651682"/>
            <a:ext cx="1901088" cy="2974119"/>
            <a:chOff x="6053178" y="3651682"/>
            <a:chExt cx="1901088" cy="2974119"/>
          </a:xfrm>
        </p:grpSpPr>
        <p:sp>
          <p:nvSpPr>
            <p:cNvPr id="40" name="Oval 39"/>
            <p:cNvSpPr/>
            <p:nvPr/>
          </p:nvSpPr>
          <p:spPr>
            <a:xfrm>
              <a:off x="7114351" y="576849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Oval 40"/>
            <p:cNvSpPr/>
            <p:nvPr/>
          </p:nvSpPr>
          <p:spPr>
            <a:xfrm>
              <a:off x="6053178" y="5766240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Oval 41"/>
            <p:cNvSpPr/>
            <p:nvPr/>
          </p:nvSpPr>
          <p:spPr>
            <a:xfrm>
              <a:off x="7114521" y="470485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Oval 42"/>
            <p:cNvSpPr/>
            <p:nvPr/>
          </p:nvSpPr>
          <p:spPr>
            <a:xfrm>
              <a:off x="6583849" y="470485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Oval 43"/>
            <p:cNvSpPr/>
            <p:nvPr/>
          </p:nvSpPr>
          <p:spPr>
            <a:xfrm>
              <a:off x="6583849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Oval 44"/>
            <p:cNvSpPr/>
            <p:nvPr/>
          </p:nvSpPr>
          <p:spPr>
            <a:xfrm>
              <a:off x="6583849" y="6306192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Oval 45"/>
            <p:cNvSpPr/>
            <p:nvPr/>
          </p:nvSpPr>
          <p:spPr>
            <a:xfrm>
              <a:off x="7628823" y="5226286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Oval 46"/>
            <p:cNvSpPr/>
            <p:nvPr/>
          </p:nvSpPr>
          <p:spPr>
            <a:xfrm>
              <a:off x="7114351" y="5226286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Oval 47"/>
            <p:cNvSpPr/>
            <p:nvPr/>
          </p:nvSpPr>
          <p:spPr>
            <a:xfrm>
              <a:off x="6583849" y="5226286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Oval 48"/>
            <p:cNvSpPr/>
            <p:nvPr/>
          </p:nvSpPr>
          <p:spPr>
            <a:xfrm>
              <a:off x="6583849" y="576624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Oval 49"/>
            <p:cNvSpPr/>
            <p:nvPr/>
          </p:nvSpPr>
          <p:spPr>
            <a:xfrm>
              <a:off x="6061362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Oval 50"/>
            <p:cNvSpPr/>
            <p:nvPr/>
          </p:nvSpPr>
          <p:spPr>
            <a:xfrm>
              <a:off x="6053178" y="5226286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2" name="Straight Arrow Connector 51"/>
            <p:cNvCxnSpPr>
              <a:cxnSpLocks/>
              <a:stCxn id="44" idx="2"/>
              <a:endCxn id="50" idx="6"/>
            </p:cNvCxnSpPr>
            <p:nvPr/>
          </p:nvCxnSpPr>
          <p:spPr>
            <a:xfrm flipH="1">
              <a:off x="6386805" y="3811486"/>
              <a:ext cx="19704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cxnSpLocks/>
              <a:stCxn id="50" idx="4"/>
              <a:endCxn id="51" idx="0"/>
            </p:cNvCxnSpPr>
            <p:nvPr/>
          </p:nvCxnSpPr>
          <p:spPr>
            <a:xfrm flipH="1">
              <a:off x="6215899" y="3971291"/>
              <a:ext cx="8184" cy="125499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cxnSpLocks/>
              <a:stCxn id="43" idx="4"/>
              <a:endCxn id="48" idx="0"/>
            </p:cNvCxnSpPr>
            <p:nvPr/>
          </p:nvCxnSpPr>
          <p:spPr>
            <a:xfrm>
              <a:off x="6746571" y="5024465"/>
              <a:ext cx="0" cy="20182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cxnSpLocks/>
              <a:stCxn id="42" idx="3"/>
              <a:endCxn id="48" idx="7"/>
            </p:cNvCxnSpPr>
            <p:nvPr/>
          </p:nvCxnSpPr>
          <p:spPr>
            <a:xfrm flipH="1">
              <a:off x="6861632" y="4977659"/>
              <a:ext cx="300550" cy="29543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/>
              <a:stCxn id="48" idx="6"/>
              <a:endCxn id="47" idx="2"/>
            </p:cNvCxnSpPr>
            <p:nvPr/>
          </p:nvCxnSpPr>
          <p:spPr>
            <a:xfrm>
              <a:off x="6909292" y="5386091"/>
              <a:ext cx="20505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cxnSpLocks/>
              <a:stCxn id="47" idx="6"/>
              <a:endCxn id="46" idx="2"/>
            </p:cNvCxnSpPr>
            <p:nvPr/>
          </p:nvCxnSpPr>
          <p:spPr>
            <a:xfrm>
              <a:off x="7439794" y="5386091"/>
              <a:ext cx="189029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cxnSpLocks/>
              <a:stCxn id="51" idx="6"/>
              <a:endCxn id="48" idx="2"/>
            </p:cNvCxnSpPr>
            <p:nvPr/>
          </p:nvCxnSpPr>
          <p:spPr>
            <a:xfrm>
              <a:off x="6378621" y="5386091"/>
              <a:ext cx="20522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cxnSpLocks/>
              <a:stCxn id="48" idx="4"/>
              <a:endCxn id="49" idx="0"/>
            </p:cNvCxnSpPr>
            <p:nvPr/>
          </p:nvCxnSpPr>
          <p:spPr>
            <a:xfrm>
              <a:off x="6746571" y="5545895"/>
              <a:ext cx="0" cy="22034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cxnSpLocks/>
              <a:stCxn id="41" idx="6"/>
              <a:endCxn id="49" idx="2"/>
            </p:cNvCxnSpPr>
            <p:nvPr/>
          </p:nvCxnSpPr>
          <p:spPr>
            <a:xfrm>
              <a:off x="6378621" y="5926044"/>
              <a:ext cx="20522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cxnSpLocks/>
              <a:stCxn id="40" idx="2"/>
              <a:endCxn id="49" idx="6"/>
            </p:cNvCxnSpPr>
            <p:nvPr/>
          </p:nvCxnSpPr>
          <p:spPr>
            <a:xfrm flipH="1" flipV="1">
              <a:off x="6909292" y="5926044"/>
              <a:ext cx="205058" cy="225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cxnSpLocks/>
              <a:stCxn id="49" idx="4"/>
              <a:endCxn id="45" idx="0"/>
            </p:cNvCxnSpPr>
            <p:nvPr/>
          </p:nvCxnSpPr>
          <p:spPr>
            <a:xfrm>
              <a:off x="6746571" y="6085849"/>
              <a:ext cx="0" cy="22034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>
            <a:cxnSpLocks/>
            <a:stCxn id="50" idx="2"/>
            <a:endCxn id="97" idx="6"/>
          </p:cNvCxnSpPr>
          <p:nvPr/>
        </p:nvCxnSpPr>
        <p:spPr>
          <a:xfrm flipH="1">
            <a:off x="5864318" y="3811486"/>
            <a:ext cx="197044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/>
            <a:stCxn id="51" idx="2"/>
            <a:endCxn id="69" idx="6"/>
          </p:cNvCxnSpPr>
          <p:nvPr/>
        </p:nvCxnSpPr>
        <p:spPr>
          <a:xfrm flipH="1" flipV="1">
            <a:off x="5860226" y="5385242"/>
            <a:ext cx="192951" cy="84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534783" y="2049726"/>
            <a:ext cx="852022" cy="1400983"/>
            <a:chOff x="5534783" y="2049726"/>
            <a:chExt cx="852022" cy="1400983"/>
          </a:xfrm>
        </p:grpSpPr>
        <p:sp>
          <p:nvSpPr>
            <p:cNvPr id="27" name="Oval 26"/>
            <p:cNvSpPr/>
            <p:nvPr/>
          </p:nvSpPr>
          <p:spPr>
            <a:xfrm>
              <a:off x="6061362" y="313110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Oval 27"/>
            <p:cNvSpPr/>
            <p:nvPr/>
          </p:nvSpPr>
          <p:spPr>
            <a:xfrm>
              <a:off x="6053178" y="2049726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Oval 28"/>
            <p:cNvSpPr/>
            <p:nvPr/>
          </p:nvSpPr>
          <p:spPr>
            <a:xfrm>
              <a:off x="6061362" y="2590413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5534783" y="3131100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1" name="Straight Arrow Connector 30"/>
            <p:cNvCxnSpPr>
              <a:cxnSpLocks/>
              <a:stCxn id="30" idx="6"/>
              <a:endCxn id="27" idx="2"/>
            </p:cNvCxnSpPr>
            <p:nvPr/>
          </p:nvCxnSpPr>
          <p:spPr>
            <a:xfrm>
              <a:off x="5860226" y="3290904"/>
              <a:ext cx="20113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cxnSpLocks/>
              <a:stCxn id="29" idx="0"/>
              <a:endCxn id="28" idx="4"/>
            </p:cNvCxnSpPr>
            <p:nvPr/>
          </p:nvCxnSpPr>
          <p:spPr>
            <a:xfrm flipH="1" flipV="1">
              <a:off x="6215899" y="2369335"/>
              <a:ext cx="8184" cy="22107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cxnSpLocks/>
              <a:stCxn id="27" idx="0"/>
              <a:endCxn id="29" idx="4"/>
            </p:cNvCxnSpPr>
            <p:nvPr/>
          </p:nvCxnSpPr>
          <p:spPr>
            <a:xfrm flipV="1">
              <a:off x="6224083" y="2910022"/>
              <a:ext cx="0" cy="22107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/>
          <p:cNvCxnSpPr>
            <a:cxnSpLocks/>
            <a:stCxn id="50" idx="0"/>
            <a:endCxn id="27" idx="4"/>
          </p:cNvCxnSpPr>
          <p:nvPr/>
        </p:nvCxnSpPr>
        <p:spPr>
          <a:xfrm flipV="1">
            <a:off x="6224083" y="3450708"/>
            <a:ext cx="0" cy="200973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7114350" y="2595188"/>
            <a:ext cx="1914546" cy="1376103"/>
            <a:chOff x="7114350" y="2595188"/>
            <a:chExt cx="1914546" cy="1376103"/>
          </a:xfrm>
        </p:grpSpPr>
        <p:sp>
          <p:nvSpPr>
            <p:cNvPr id="13" name="Oval 12"/>
            <p:cNvSpPr/>
            <p:nvPr/>
          </p:nvSpPr>
          <p:spPr>
            <a:xfrm>
              <a:off x="7628823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Oval 13"/>
            <p:cNvSpPr/>
            <p:nvPr/>
          </p:nvSpPr>
          <p:spPr>
            <a:xfrm>
              <a:off x="8167339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7114350" y="2595188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8703453" y="3117768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7114350" y="313110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val 17"/>
            <p:cNvSpPr/>
            <p:nvPr/>
          </p:nvSpPr>
          <p:spPr>
            <a:xfrm>
              <a:off x="8167339" y="3118089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Straight Arrow Connector 18"/>
            <p:cNvCxnSpPr>
              <a:cxnSpLocks/>
              <a:stCxn id="15" idx="4"/>
              <a:endCxn id="17" idx="0"/>
            </p:cNvCxnSpPr>
            <p:nvPr/>
          </p:nvCxnSpPr>
          <p:spPr>
            <a:xfrm>
              <a:off x="7277072" y="2914797"/>
              <a:ext cx="0" cy="21630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7117817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Straight Arrow Connector 20"/>
            <p:cNvCxnSpPr>
              <a:cxnSpLocks/>
              <a:stCxn id="20" idx="0"/>
              <a:endCxn id="17" idx="4"/>
            </p:cNvCxnSpPr>
            <p:nvPr/>
          </p:nvCxnSpPr>
          <p:spPr>
            <a:xfrm flipH="1" flipV="1">
              <a:off x="7277072" y="3450709"/>
              <a:ext cx="3467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439793" y="3277893"/>
              <a:ext cx="727546" cy="1301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cxnSpLocks/>
              <a:stCxn id="18" idx="6"/>
              <a:endCxn id="16" idx="2"/>
            </p:cNvCxnSpPr>
            <p:nvPr/>
          </p:nvCxnSpPr>
          <p:spPr>
            <a:xfrm flipV="1">
              <a:off x="8492782" y="3277572"/>
              <a:ext cx="210671" cy="32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cxnSpLocks/>
              <a:stCxn id="13" idx="1"/>
              <a:endCxn id="17" idx="5"/>
            </p:cNvCxnSpPr>
            <p:nvPr/>
          </p:nvCxnSpPr>
          <p:spPr>
            <a:xfrm flipH="1" flipV="1">
              <a:off x="7392133" y="3403903"/>
              <a:ext cx="284350" cy="2945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cxnSpLocks/>
              <a:stCxn id="14" idx="0"/>
              <a:endCxn id="18" idx="4"/>
            </p:cNvCxnSpPr>
            <p:nvPr/>
          </p:nvCxnSpPr>
          <p:spPr>
            <a:xfrm flipV="1">
              <a:off x="8330060" y="3437697"/>
              <a:ext cx="0" cy="2139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/>
          <p:cNvCxnSpPr>
            <a:cxnSpLocks/>
            <a:stCxn id="17" idx="2"/>
            <a:endCxn id="27" idx="6"/>
          </p:cNvCxnSpPr>
          <p:nvPr/>
        </p:nvCxnSpPr>
        <p:spPr>
          <a:xfrm flipH="1">
            <a:off x="6386805" y="3290904"/>
            <a:ext cx="727545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60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Intérêt du lissage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Transformation de Fourier discrète et polynôme interpolateur de Lagrange</a:t>
            </a:r>
          </a:p>
        </p:txBody>
      </p:sp>
    </p:spTree>
    <p:extLst>
      <p:ext uri="{BB962C8B-B14F-4D97-AF65-F5344CB8AC3E}">
        <p14:creationId xmlns:p14="http://schemas.microsoft.com/office/powerpoint/2010/main" val="375376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 de Fourier discrète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6386" y="1905000"/>
            <a:ext cx="279218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réel discret</a:t>
            </a:r>
          </a:p>
        </p:txBody>
      </p:sp>
      <p:cxnSp>
        <p:nvCxnSpPr>
          <p:cNvPr id="11" name="Straight Arrow Connector 10"/>
          <p:cNvCxnSpPr>
            <a:cxnSpLocks/>
            <a:stCxn id="6" idx="2"/>
            <a:endCxn id="12" idx="0"/>
          </p:cNvCxnSpPr>
          <p:nvPr/>
        </p:nvCxnSpPr>
        <p:spPr>
          <a:xfrm>
            <a:off x="3502479" y="2274332"/>
            <a:ext cx="318407" cy="3308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3343" y="5583101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(50 harmoniques)</a:t>
            </a:r>
          </a:p>
        </p:txBody>
      </p:sp>
      <p:cxnSp>
        <p:nvCxnSpPr>
          <p:cNvPr id="14" name="Straight Arrow Connector 13"/>
          <p:cNvCxnSpPr>
            <a:cxnSpLocks/>
            <a:endCxn id="16" idx="2"/>
          </p:cNvCxnSpPr>
          <p:nvPr/>
        </p:nvCxnSpPr>
        <p:spPr>
          <a:xfrm flipV="1">
            <a:off x="4400550" y="2684005"/>
            <a:ext cx="2648218" cy="2899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81225" y="2037674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(n harmoniques)</a:t>
            </a:r>
          </a:p>
        </p:txBody>
      </p:sp>
      <p:cxnSp>
        <p:nvCxnSpPr>
          <p:cNvPr id="19" name="Straight Arrow Connector 18"/>
          <p:cNvCxnSpPr>
            <a:cxnSpLocks/>
            <a:endCxn id="20" idx="0"/>
          </p:cNvCxnSpPr>
          <p:nvPr/>
        </p:nvCxnSpPr>
        <p:spPr>
          <a:xfrm>
            <a:off x="7609114" y="2684005"/>
            <a:ext cx="2626285" cy="3037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859717" y="5721600"/>
            <a:ext cx="275136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réel discret lissé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82218" y="3991881"/>
            <a:ext cx="2122715" cy="36933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Filtre passe-bas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" t="13354" r="36752" b="59063"/>
          <a:stretch/>
        </p:blipFill>
        <p:spPr>
          <a:xfrm>
            <a:off x="2027357" y="3202658"/>
            <a:ext cx="3268649" cy="518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57625" r="63045" b="16763"/>
          <a:stretch/>
        </p:blipFill>
        <p:spPr>
          <a:xfrm>
            <a:off x="7516692" y="3610309"/>
            <a:ext cx="2432958" cy="6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7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005261" y="5485167"/>
            <a:ext cx="1195139" cy="1604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005261" y="5971285"/>
            <a:ext cx="1195139" cy="160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05261" y="6457403"/>
            <a:ext cx="1195139" cy="16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335" y="0"/>
            <a:ext cx="9953124" cy="5196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9" r="7101" b="18670"/>
          <a:stretch/>
        </p:blipFill>
        <p:spPr>
          <a:xfrm>
            <a:off x="2781926" y="297482"/>
            <a:ext cx="154155" cy="44007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21380" y="542544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expérimental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21380" y="584908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traité sans filtre passe bas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21380" y="6272737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traité avec filtre</a:t>
            </a:r>
          </a:p>
        </p:txBody>
      </p:sp>
    </p:spTree>
    <p:extLst>
      <p:ext uri="{BB962C8B-B14F-4D97-AF65-F5344CB8AC3E}">
        <p14:creationId xmlns:p14="http://schemas.microsoft.com/office/powerpoint/2010/main" val="370636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Polynôme interpolateur de Lagrange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997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57" y="1203958"/>
            <a:ext cx="6932803" cy="36195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4558" r="10288" b="9203"/>
          <a:stretch/>
        </p:blipFill>
        <p:spPr>
          <a:xfrm>
            <a:off x="8023860" y="1203958"/>
            <a:ext cx="3307081" cy="50977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35" y="4823459"/>
            <a:ext cx="2867425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4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t="13655" r="4868" b="6182"/>
          <a:stretch/>
        </p:blipFill>
        <p:spPr>
          <a:xfrm>
            <a:off x="3400926" y="1556084"/>
            <a:ext cx="5446295" cy="413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3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la suite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Couplage</a:t>
            </a:r>
          </a:p>
          <a:p>
            <a:r>
              <a:rPr lang="fr-FR" dirty="0"/>
              <a:t>Etude local</a:t>
            </a:r>
          </a:p>
        </p:txBody>
      </p:sp>
    </p:spTree>
    <p:extLst>
      <p:ext uri="{BB962C8B-B14F-4D97-AF65-F5344CB8AC3E}">
        <p14:creationId xmlns:p14="http://schemas.microsoft.com/office/powerpoint/2010/main" val="7390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87060" y="2709046"/>
            <a:ext cx="2203369" cy="2196046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167835" y="1499619"/>
            <a:ext cx="1724013" cy="2699277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3661585" y="5071702"/>
            <a:ext cx="2196157" cy="1750772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>
            <a:off x="6923307" y="4049927"/>
            <a:ext cx="1731464" cy="2715684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6155768" y="1678302"/>
            <a:ext cx="776000" cy="1279245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8017085" y="2288585"/>
            <a:ext cx="1743721" cy="1256527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334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089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758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2144</TotalTime>
  <Words>402</Words>
  <Application>Microsoft Office PowerPoint</Application>
  <PresentationFormat>Widescreen</PresentationFormat>
  <Paragraphs>153</Paragraphs>
  <Slides>66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Cambria Math</vt:lpstr>
      <vt:lpstr>Century Gothic</vt:lpstr>
      <vt:lpstr>Tw Cen MT</vt:lpstr>
      <vt:lpstr>Wingdings 3</vt:lpstr>
      <vt:lpstr>Brin</vt:lpstr>
      <vt:lpstr>Détermination d’un Plan d’évacuation incendie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Une Simulation Locale</vt:lpstr>
      <vt:lpstr>PowerPoint Presentation</vt:lpstr>
      <vt:lpstr>PowerPoint Presentation</vt:lpstr>
      <vt:lpstr>Déplacement des gens</vt:lpstr>
      <vt:lpstr>PowerPoint Presentation</vt:lpstr>
      <vt:lpstr>PowerPoint Presentation</vt:lpstr>
      <vt:lpstr>PowerPoint Presentation</vt:lpstr>
      <vt:lpstr>PowerPoint Presentation</vt:lpstr>
      <vt:lpstr>Simulation MPSTAR</vt:lpstr>
      <vt:lpstr>PowerPoint Presentation</vt:lpstr>
      <vt:lpstr>PowerPoint Presentation</vt:lpstr>
      <vt:lpstr>PowerPoint Presentation</vt:lpstr>
      <vt:lpstr>Récupération des données</vt:lpstr>
      <vt:lpstr>PowerPoint Presentation</vt:lpstr>
      <vt:lpstr>Traitement des données</vt:lpstr>
      <vt:lpstr>Lissage et dérivation</vt:lpstr>
      <vt:lpstr>Méthode de la dérivée première à l’odre 1 à l’aide de 2 points d’appuis</vt:lpstr>
      <vt:lpstr>PowerPoint Presentation</vt:lpstr>
      <vt:lpstr>PowerPoint Presentation</vt:lpstr>
      <vt:lpstr>Intérêt du lissage</vt:lpstr>
      <vt:lpstr>Transformation de Fourier discrète</vt:lpstr>
      <vt:lpstr>PowerPoint Presentation</vt:lpstr>
      <vt:lpstr>Polynôme interpolateur de Lagrange</vt:lpstr>
      <vt:lpstr>PowerPoint Presentation</vt:lpstr>
      <vt:lpstr>PowerPoint Presentation</vt:lpstr>
      <vt:lpstr>Pour la suite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jeu</dc:title>
  <dc:creator>nathalie marette</dc:creator>
  <cp:lastModifiedBy>alex coudray</cp:lastModifiedBy>
  <cp:revision>84</cp:revision>
  <dcterms:created xsi:type="dcterms:W3CDTF">2016-06-04T12:12:14Z</dcterms:created>
  <dcterms:modified xsi:type="dcterms:W3CDTF">2017-01-30T21:34:33Z</dcterms:modified>
</cp:coreProperties>
</file>